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  <p:sldMasterId id="2147483769" r:id="rId2"/>
    <p:sldMasterId id="2147483719" r:id="rId3"/>
  </p:sldMasterIdLst>
  <p:notesMasterIdLst>
    <p:notesMasterId r:id="rId29"/>
  </p:notesMasterIdLst>
  <p:handoutMasterIdLst>
    <p:handoutMasterId r:id="rId30"/>
  </p:handoutMasterIdLst>
  <p:sldIdLst>
    <p:sldId id="325" r:id="rId4"/>
    <p:sldId id="334" r:id="rId5"/>
    <p:sldId id="373" r:id="rId6"/>
    <p:sldId id="374" r:id="rId7"/>
    <p:sldId id="330" r:id="rId8"/>
    <p:sldId id="365" r:id="rId9"/>
    <p:sldId id="335" r:id="rId10"/>
    <p:sldId id="338" r:id="rId11"/>
    <p:sldId id="336" r:id="rId12"/>
    <p:sldId id="360" r:id="rId13"/>
    <p:sldId id="353" r:id="rId14"/>
    <p:sldId id="350" r:id="rId15"/>
    <p:sldId id="356" r:id="rId16"/>
    <p:sldId id="339" r:id="rId17"/>
    <p:sldId id="340" r:id="rId18"/>
    <p:sldId id="342" r:id="rId19"/>
    <p:sldId id="366" r:id="rId20"/>
    <p:sldId id="367" r:id="rId21"/>
    <p:sldId id="357" r:id="rId22"/>
    <p:sldId id="362" r:id="rId23"/>
    <p:sldId id="364" r:id="rId24"/>
    <p:sldId id="351" r:id="rId25"/>
    <p:sldId id="344" r:id="rId26"/>
    <p:sldId id="370" r:id="rId27"/>
    <p:sldId id="355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Tips" id="{0395EFE8-F723-CB4F-A581-3D4E265E3626}">
          <p14:sldIdLst>
            <p14:sldId id="325"/>
            <p14:sldId id="334"/>
            <p14:sldId id="373"/>
            <p14:sldId id="374"/>
            <p14:sldId id="330"/>
            <p14:sldId id="365"/>
            <p14:sldId id="335"/>
            <p14:sldId id="338"/>
            <p14:sldId id="336"/>
            <p14:sldId id="360"/>
            <p14:sldId id="353"/>
            <p14:sldId id="350"/>
            <p14:sldId id="356"/>
            <p14:sldId id="339"/>
            <p14:sldId id="340"/>
            <p14:sldId id="342"/>
            <p14:sldId id="366"/>
            <p14:sldId id="367"/>
            <p14:sldId id="357"/>
            <p14:sldId id="362"/>
            <p14:sldId id="364"/>
            <p14:sldId id="351"/>
            <p14:sldId id="344"/>
            <p14:sldId id="370"/>
            <p14:sldId id="355"/>
          </p14:sldIdLst>
        </p14:section>
        <p14:section name="Templates" id="{62E3A9FE-85A3-4E46-966F-50D83BE7F76D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E7E7E7"/>
    <a:srgbClr val="339933"/>
    <a:srgbClr val="BA3030"/>
    <a:srgbClr val="8E908F"/>
    <a:srgbClr val="9D9FA2"/>
    <a:srgbClr val="828381"/>
    <a:srgbClr val="A5A6A5"/>
    <a:srgbClr val="717074"/>
    <a:srgbClr val="2C9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2" autoAdjust="0"/>
    <p:restoredTop sz="97974" autoAdjust="0"/>
  </p:normalViewPr>
  <p:slideViewPr>
    <p:cSldViewPr snapToGrid="0" showGuides="1">
      <p:cViewPr>
        <p:scale>
          <a:sx n="100" d="100"/>
          <a:sy n="100" d="100"/>
        </p:scale>
        <p:origin x="-1384" y="-352"/>
      </p:cViewPr>
      <p:guideLst>
        <p:guide orient="horz" pos="2615"/>
        <p:guide pos="460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48" d="100"/>
        <a:sy n="348" d="100"/>
      </p:scale>
      <p:origin x="0" y="9432"/>
    </p:cViewPr>
  </p:sorterViewPr>
  <p:notesViewPr>
    <p:cSldViewPr snapToObjects="1" showGuides="1">
      <p:cViewPr varScale="1">
        <p:scale>
          <a:sx n="91" d="100"/>
          <a:sy n="91" d="100"/>
        </p:scale>
        <p:origin x="-4352" y="-120"/>
      </p:cViewPr>
      <p:guideLst>
        <p:guide orient="horz" pos="4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161507" y="8915400"/>
            <a:ext cx="534987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F7B6D393-E4E3-D143-A14E-086EC3E10D5C}" type="slidenum">
              <a:rPr lang="en-US" sz="800" smtClean="0">
                <a:latin typeface="Verdana"/>
              </a:rPr>
              <a:pPr algn="ctr"/>
              <a:t>‹#›</a:t>
            </a:fld>
            <a:endParaRPr lang="en-US" sz="800" dirty="0">
              <a:latin typeface="Verdana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57200" y="228602"/>
            <a:ext cx="5943601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35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685800"/>
            <a:ext cx="4740275" cy="2667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581400"/>
            <a:ext cx="5943600" cy="526517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48102" y="8954292"/>
            <a:ext cx="361798" cy="21544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221F6-DF1F-4F4D-A457-D497032B3BDC}" type="slidenum">
              <a:rPr lang="en-US" sz="800" smtClean="0"/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457200" y="228602"/>
            <a:ext cx="5943601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6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spcBef>
        <a:spcPts val="1200"/>
      </a:spcBef>
      <a:defRPr sz="1200" kern="1200">
        <a:solidFill>
          <a:schemeClr val="tx1"/>
        </a:solidFill>
        <a:latin typeface="Verdana"/>
        <a:ea typeface="+mn-ea"/>
        <a:cs typeface="+mn-cs"/>
      </a:defRPr>
    </a:lvl1pPr>
    <a:lvl2pPr marL="344488" indent="-117475" algn="l" defTabSz="457200" rtl="0" eaLnBrk="1" latinLnBrk="0" hangingPunct="1">
      <a:spcBef>
        <a:spcPts val="600"/>
      </a:spcBef>
      <a:buFont typeface="Arial"/>
      <a:buChar char="•"/>
      <a:defRPr sz="1200" kern="1200">
        <a:solidFill>
          <a:schemeClr val="tx1"/>
        </a:solidFill>
        <a:latin typeface="Verdana"/>
        <a:ea typeface="+mn-ea"/>
        <a:cs typeface="+mn-cs"/>
      </a:defRPr>
    </a:lvl2pPr>
    <a:lvl3pPr marL="628650" indent="-174625" algn="l" defTabSz="457200" rtl="0" eaLnBrk="1" latinLnBrk="0" hangingPunct="1">
      <a:spcBef>
        <a:spcPts val="600"/>
      </a:spcBef>
      <a:buFont typeface="Lucida Grande"/>
      <a:buChar char="–"/>
      <a:tabLst/>
      <a:defRPr sz="1200" kern="1200">
        <a:solidFill>
          <a:schemeClr val="tx1"/>
        </a:solidFill>
        <a:latin typeface="Verdana"/>
        <a:ea typeface="+mn-ea"/>
        <a:cs typeface="+mn-cs"/>
      </a:defRPr>
    </a:lvl3pPr>
    <a:lvl4pPr marL="973138" indent="-174625" algn="l" defTabSz="457200" rtl="0" eaLnBrk="1" latinLnBrk="0" hangingPunct="1">
      <a:spcBef>
        <a:spcPts val="600"/>
      </a:spcBef>
      <a:buFont typeface="Wingdings" charset="2"/>
      <a:buChar char="§"/>
      <a:defRPr sz="1200" kern="1200">
        <a:solidFill>
          <a:schemeClr val="tx1"/>
        </a:solidFill>
        <a:latin typeface="Verdana"/>
        <a:ea typeface="+mn-ea"/>
        <a:cs typeface="+mn-cs"/>
      </a:defRPr>
    </a:lvl4pPr>
    <a:lvl5pPr marL="1258888" indent="-117475" algn="l" defTabSz="457200" rtl="0" eaLnBrk="1" latinLnBrk="0" hangingPunct="1">
      <a:spcBef>
        <a:spcPts val="600"/>
      </a:spcBef>
      <a:buFont typeface="Lucida Grande"/>
      <a:buChar char="–"/>
      <a:defRPr sz="1200" kern="1200">
        <a:solidFill>
          <a:schemeClr val="tx1"/>
        </a:solidFill>
        <a:latin typeface="Verdan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Full control to make changes/fixes that quickly/directly affect them/their organization.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Instantaneously have a seat at the table to help drive the change.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Having</a:t>
            </a:r>
            <a:r>
              <a:rPr lang="en-US" baseline="0" dirty="0" smtClean="0"/>
              <a:t> a direct hand introducing features or resolving issues in the OS code 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6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5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  <a:latin typeface="+mn-lt"/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  <a:latin typeface="+mn-lt"/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  <a:latin typeface="+mn-lt"/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  <a:latin typeface="+mn-lt"/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Federation Logo Lineup Jan201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60439"/>
            <a:ext cx="3524741" cy="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VCE_ECP_COLOR_v5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/>
          <a:stretch/>
        </p:blipFill>
        <p:spPr>
          <a:xfrm>
            <a:off x="379414" y="4556694"/>
            <a:ext cx="1028272" cy="3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 descr="Virtustream no 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4" y="4606926"/>
            <a:ext cx="980449" cy="2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9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rgbClr val="71707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rgbClr val="71707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6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84582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5480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548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2432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24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6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Federation Logo Lineup Jan201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60439"/>
            <a:ext cx="3524741" cy="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VCE_ECP_COLOR_v5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/>
          <a:stretch/>
        </p:blipFill>
        <p:spPr>
          <a:xfrm>
            <a:off x="379414" y="4556694"/>
            <a:ext cx="1028272" cy="3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 descr="Virtustream no 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4" y="4606925"/>
            <a:ext cx="999667" cy="2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rgbClr val="FFFFFF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rgbClr val="2C95DD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chemeClr val="accent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31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84582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432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5480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548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2432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24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4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9413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52729"/>
            <a:ext cx="3527597" cy="2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VCE_ECP_WHITE_v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6" y="4560859"/>
            <a:ext cx="1219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94" y="4606925"/>
            <a:ext cx="996249" cy="2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7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5480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548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2432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24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40.xml"/><Relationship Id="rId21" Type="http://schemas.openxmlformats.org/officeDocument/2006/relationships/theme" Target="../theme/theme2.xml"/><Relationship Id="rId22" Type="http://schemas.openxmlformats.org/officeDocument/2006/relationships/image" Target="../media/image8.jpeg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60.xml"/><Relationship Id="rId21" Type="http://schemas.openxmlformats.org/officeDocument/2006/relationships/theme" Target="../theme/theme3.xml"/><Relationship Id="rId22" Type="http://schemas.openxmlformats.org/officeDocument/2006/relationships/image" Target="../media/image8.jpeg"/><Relationship Id="rId1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  <a:latin typeface="+mn-lt"/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73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8" r:id="rId11"/>
    <p:sldLayoutId id="2147483794" r:id="rId12"/>
    <p:sldLayoutId id="2147483795" r:id="rId13"/>
    <p:sldLayoutId id="2147483765" r:id="rId14"/>
    <p:sldLayoutId id="2147483764" r:id="rId15"/>
    <p:sldLayoutId id="2147483763" r:id="rId16"/>
    <p:sldLayoutId id="2147483767" r:id="rId17"/>
    <p:sldLayoutId id="2147483817" r:id="rId18"/>
    <p:sldLayoutId id="2147483766" r:id="rId19"/>
    <p:sldLayoutId id="2147483768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3" r:id="rId11"/>
    <p:sldLayoutId id="2147483796" r:id="rId12"/>
    <p:sldLayoutId id="2147483797" r:id="rId13"/>
    <p:sldLayoutId id="2147483804" r:id="rId14"/>
    <p:sldLayoutId id="2147483803" r:id="rId15"/>
    <p:sldLayoutId id="2147483802" r:id="rId16"/>
    <p:sldLayoutId id="2147483806" r:id="rId17"/>
    <p:sldLayoutId id="2147483818" r:id="rId18"/>
    <p:sldLayoutId id="2147483805" r:id="rId19"/>
    <p:sldLayoutId id="2147483793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3" r:id="rId11"/>
    <p:sldLayoutId id="2147483800" r:id="rId12"/>
    <p:sldLayoutId id="2147483801" r:id="rId13"/>
    <p:sldLayoutId id="2147483814" r:id="rId14"/>
    <p:sldLayoutId id="2147483813" r:id="rId15"/>
    <p:sldLayoutId id="2147483812" r:id="rId16"/>
    <p:sldLayoutId id="2147483816" r:id="rId17"/>
    <p:sldLayoutId id="2147483820" r:id="rId18"/>
    <p:sldLayoutId id="2147483815" r:id="rId19"/>
    <p:sldLayoutId id="2147483743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bugs.launchpad.net/openstack/" TargetMode="External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aunchpad.net/austinlunchandlearn" TargetMode="External"/><Relationship Id="rId3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openstack.org/openstack-dev/sandbox.git" TargetMode="External"/><Relationship Id="rId4" Type="http://schemas.openxmlformats.org/officeDocument/2006/relationships/hyperlink" Target="https://wiki.openstack.org/wiki/GitCommitMessage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iki.openstack.org/wiki/GitCommitMessages" TargetMode="Externa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view.openstack.org/%23/c/305171/" TargetMode="External"/><Relationship Id="rId3" Type="http://schemas.openxmlformats.org/officeDocument/2006/relationships/hyperlink" Target="http://status.openstack.org/zuul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ack.org/wiki/IRC%20/" TargetMode="External"/><Relationship Id="rId4" Type="http://schemas.openxmlformats.org/officeDocument/2006/relationships/hyperlink" Target="http://docs.openstack.org/upstream-training/irc.html" TargetMode="External"/><Relationship Id="rId5" Type="http://schemas.openxmlformats.org/officeDocument/2006/relationships/hyperlink" Target="https://wiki.openstack.org/wiki/Mailing_Lists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sk.openstack.or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stack.org/contributor-guide/first-timers-quickstart.html" TargetMode="External"/><Relationship Id="rId4" Type="http://schemas.openxmlformats.org/officeDocument/2006/relationships/hyperlink" Target="http://docs.openstack.org/contributor-guide/doc-bugs.html" TargetMode="External"/><Relationship Id="rId5" Type="http://schemas.openxmlformats.org/officeDocument/2006/relationships/hyperlink" Target="http://docs.openstack.org/infra/manual/sandbox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docs.openstack.org/contributor-guid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ack.org/wiki/Testing" TargetMode="External"/><Relationship Id="rId4" Type="http://schemas.openxmlformats.org/officeDocument/2006/relationships/hyperlink" Target="http://docs.openstack.org/upstream-training/git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iki.openstack.org/wiki/GitCommitMessag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bit.ly/1UZaUo6" TargetMode="External"/><Relationship Id="rId3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73190095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9766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246345"/>
            <a:ext cx="9144000" cy="1739041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9413" y="3326328"/>
            <a:ext cx="8383588" cy="413989"/>
          </a:xfrm>
        </p:spPr>
        <p:txBody>
          <a:bodyPr/>
          <a:lstStyle/>
          <a:p>
            <a:r>
              <a:rPr lang="en-US" b="1" dirty="0" smtClean="0"/>
              <a:t>Git and gerrit lunch and learn, Organized by the Women of openstack</a:t>
            </a:r>
            <a:endParaRPr lang="en-US" b="1" dirty="0"/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389572" y="4491108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600" kern="1200" cap="all" baseline="0">
                <a:solidFill>
                  <a:schemeClr val="bg2"/>
                </a:solidFill>
                <a:latin typeface="+mj-lt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Github</a:t>
            </a:r>
            <a:r>
              <a:rPr lang="en-US" b="1" dirty="0"/>
              <a:t> repo - https://github.com/spotzz/AustinSummit/</a:t>
            </a:r>
          </a:p>
        </p:txBody>
      </p:sp>
    </p:spTree>
    <p:extLst>
      <p:ext uri="{BB962C8B-B14F-4D97-AF65-F5344CB8AC3E}">
        <p14:creationId xmlns:p14="http://schemas.microsoft.com/office/powerpoint/2010/main" val="5103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Openstack contribution process</a:t>
            </a:r>
            <a:endParaRPr lang="en-US" dirty="0"/>
          </a:p>
        </p:txBody>
      </p:sp>
      <p:pic>
        <p:nvPicPr>
          <p:cNvPr id="5" name="Picture 4" descr="code_re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09" y="825500"/>
            <a:ext cx="5514191" cy="38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9413" y="1173337"/>
            <a:ext cx="8458200" cy="3235325"/>
          </a:xfrm>
        </p:spPr>
        <p:txBody>
          <a:bodyPr/>
          <a:lstStyle/>
          <a:p>
            <a:r>
              <a:rPr lang="en-US" dirty="0" smtClean="0"/>
              <a:t>URL - </a:t>
            </a:r>
            <a:r>
              <a:rPr lang="en-US" dirty="0">
                <a:hlinkClick r:id="rId2"/>
              </a:rPr>
              <a:t>https://bugs.launchpad.net/openstack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Login </a:t>
            </a:r>
            <a:r>
              <a:rPr lang="en-US" dirty="0"/>
              <a:t>-</a:t>
            </a:r>
            <a:r>
              <a:rPr lang="en-US" dirty="0" smtClean="0"/>
              <a:t> Launchpad Account</a:t>
            </a:r>
          </a:p>
          <a:p>
            <a:r>
              <a:rPr lang="en-US" dirty="0" smtClean="0"/>
              <a:t>When to Open or Assign a Bug</a:t>
            </a:r>
          </a:p>
          <a:p>
            <a:r>
              <a:rPr lang="en-US" dirty="0" smtClean="0"/>
              <a:t>How Bugs Are Created</a:t>
            </a:r>
          </a:p>
          <a:p>
            <a:pPr lvl="1"/>
            <a:r>
              <a:rPr lang="en-US" dirty="0" smtClean="0"/>
              <a:t>Manually</a:t>
            </a:r>
          </a:p>
          <a:p>
            <a:pPr lvl="1"/>
            <a:r>
              <a:rPr lang="en-US" dirty="0" smtClean="0"/>
              <a:t>DocImpact Flag in Commit Message</a:t>
            </a:r>
          </a:p>
          <a:p>
            <a:r>
              <a:rPr lang="en-US" dirty="0" smtClean="0"/>
              <a:t>Bug Triaging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Openstack bug system overview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709074" y="3573348"/>
            <a:ext cx="1883520" cy="1238689"/>
            <a:chOff x="6709074" y="3573348"/>
            <a:chExt cx="1883520" cy="1238689"/>
          </a:xfrm>
        </p:grpSpPr>
        <p:sp>
          <p:nvSpPr>
            <p:cNvPr id="7" name="Rounded Rectangle 6"/>
            <p:cNvSpPr/>
            <p:nvPr/>
          </p:nvSpPr>
          <p:spPr>
            <a:xfrm>
              <a:off x="6709074" y="3573348"/>
              <a:ext cx="1883520" cy="1238689"/>
            </a:xfrm>
            <a:prstGeom prst="roundRect">
              <a:avLst>
                <a:gd name="adj" fmla="val 4056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alpha val="37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  <a:tileRect/>
            </a:gradFill>
            <a:ln w="1270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Tips</a:t>
              </a:r>
              <a:endParaRPr lang="en-US" sz="1600" dirty="0">
                <a:solidFill>
                  <a:schemeClr val="tx2"/>
                </a:solidFill>
              </a:endParaRPr>
            </a:p>
            <a:p>
              <a:endParaRPr lang="en-US" sz="500" dirty="0" smtClean="0">
                <a:solidFill>
                  <a:schemeClr val="bg2"/>
                </a:solidFill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000" dirty="0" smtClean="0">
                  <a:solidFill>
                    <a:schemeClr val="bg2"/>
                  </a:solidFill>
                </a:rPr>
                <a:t>Do not start work on a documentation bug until it is confirmed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000" dirty="0" smtClean="0">
                  <a:solidFill>
                    <a:schemeClr val="bg2"/>
                  </a:solidFill>
                </a:rPr>
                <a:t>Do not use Launchpad Answers, use Ask OpenStack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519" y="3590889"/>
              <a:ext cx="311844" cy="29618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452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9413" y="1196357"/>
            <a:ext cx="8458200" cy="3235325"/>
          </a:xfrm>
        </p:spPr>
        <p:txBody>
          <a:bodyPr/>
          <a:lstStyle/>
          <a:p>
            <a:r>
              <a:rPr lang="en-US" dirty="0" smtClean="0"/>
              <a:t>URL - </a:t>
            </a:r>
            <a:r>
              <a:rPr lang="en-US" dirty="0" smtClean="0">
                <a:hlinkClick r:id="rId2"/>
              </a:rPr>
              <a:t>https://launchpad.net/austinlunchandlearn</a:t>
            </a:r>
            <a:endParaRPr lang="en-US" dirty="0" smtClean="0"/>
          </a:p>
          <a:p>
            <a:r>
              <a:rPr lang="en-US" dirty="0" smtClean="0"/>
              <a:t>Click “Report a Bug”</a:t>
            </a:r>
          </a:p>
          <a:p>
            <a:r>
              <a:rPr lang="en-US" dirty="0" smtClean="0"/>
              <a:t>Enter Bug Summary (Brief Description)</a:t>
            </a:r>
          </a:p>
          <a:p>
            <a:r>
              <a:rPr lang="en-US" dirty="0" smtClean="0"/>
              <a:t>Provide Further Information on the Bug </a:t>
            </a:r>
          </a:p>
          <a:p>
            <a:r>
              <a:rPr lang="en-US" dirty="0" smtClean="0"/>
              <a:t>Extra Options</a:t>
            </a:r>
          </a:p>
          <a:p>
            <a:pPr lvl="1"/>
            <a:r>
              <a:rPr lang="en-US" dirty="0" smtClean="0"/>
              <a:t>Status – New</a:t>
            </a:r>
          </a:p>
          <a:p>
            <a:pPr lvl="1"/>
            <a:r>
              <a:rPr lang="en-US" dirty="0" smtClean="0"/>
              <a:t>Importance – Undecided</a:t>
            </a:r>
          </a:p>
          <a:p>
            <a:pPr lvl="1"/>
            <a:r>
              <a:rPr lang="en-US" dirty="0" smtClean="0"/>
              <a:t>Assign Bug to Yourself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dirty="0"/>
              <a:t> </a:t>
            </a:r>
            <a:r>
              <a:rPr lang="en-US" dirty="0" smtClean="0"/>
              <a:t>and assign docUMENTATION </a:t>
            </a:r>
            <a:r>
              <a:rPr lang="en-US" dirty="0"/>
              <a:t>bug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417" y="2544898"/>
            <a:ext cx="368300" cy="35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590" y="3990996"/>
            <a:ext cx="368300" cy="35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068" y="3477035"/>
            <a:ext cx="3683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590" y="3034270"/>
            <a:ext cx="3683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97" y="2143842"/>
            <a:ext cx="368300" cy="35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847" y="4461856"/>
            <a:ext cx="368300" cy="35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4957" y="4887158"/>
            <a:ext cx="20040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smtClean="0">
                <a:solidFill>
                  <a:schemeClr val="bg2"/>
                </a:solidFill>
              </a:rPr>
              <a:t>Images courtesy of the OpenStack Foundation</a:t>
            </a:r>
          </a:p>
        </p:txBody>
      </p:sp>
    </p:spTree>
    <p:extLst>
      <p:ext uri="{BB962C8B-B14F-4D97-AF65-F5344CB8AC3E}">
        <p14:creationId xmlns:p14="http://schemas.microsoft.com/office/powerpoint/2010/main" val="26485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265770" cy="3235325"/>
          </a:xfrm>
        </p:spPr>
        <p:txBody>
          <a:bodyPr/>
          <a:lstStyle/>
          <a:p>
            <a:r>
              <a:rPr lang="en-US" sz="2000" dirty="0" smtClean="0"/>
              <a:t>$ </a:t>
            </a:r>
            <a:r>
              <a:rPr lang="en-US" sz="2000" dirty="0"/>
              <a:t>git config --global user.name "Firstname Lastname"</a:t>
            </a:r>
          </a:p>
          <a:p>
            <a:r>
              <a:rPr lang="en-US" sz="2000" dirty="0" smtClean="0"/>
              <a:t>$ git </a:t>
            </a:r>
            <a:r>
              <a:rPr lang="en-US" sz="2000" dirty="0"/>
              <a:t>config --global user.email "your_email@youremail.com"</a:t>
            </a:r>
            <a:endParaRPr lang="en-US" sz="2000" dirty="0" smtClean="0"/>
          </a:p>
          <a:p>
            <a:r>
              <a:rPr lang="en-US" sz="2000" dirty="0"/>
              <a:t>$ git config --global gitreview.username yourgerritusername</a:t>
            </a:r>
          </a:p>
          <a:p>
            <a:r>
              <a:rPr lang="en-US" sz="2000" dirty="0" smtClean="0"/>
              <a:t>$ </a:t>
            </a:r>
            <a:r>
              <a:rPr lang="en-US" sz="2000" dirty="0"/>
              <a:t>git config </a:t>
            </a:r>
            <a:r>
              <a:rPr lang="en-US" sz="2000" dirty="0" smtClean="0"/>
              <a:t>–-list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Configure git and GIT REVIEW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0422" y="1174117"/>
            <a:ext cx="8383527" cy="2995148"/>
          </a:xfrm>
          <a:prstGeom prst="roundRect">
            <a:avLst>
              <a:gd name="adj" fmla="val 2972"/>
            </a:avLst>
          </a:prstGeom>
          <a:noFill/>
          <a:ln w="38100" cmpd="sng">
            <a:solidFill>
              <a:srgbClr val="2C95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3410" y="2904784"/>
            <a:ext cx="1883520" cy="1238689"/>
            <a:chOff x="6662420" y="3734043"/>
            <a:chExt cx="1883520" cy="1238689"/>
          </a:xfrm>
        </p:grpSpPr>
        <p:sp>
          <p:nvSpPr>
            <p:cNvPr id="9" name="Rounded Rectangle 8"/>
            <p:cNvSpPr/>
            <p:nvPr/>
          </p:nvSpPr>
          <p:spPr>
            <a:xfrm>
              <a:off x="6662420" y="3734043"/>
              <a:ext cx="1883520" cy="1238689"/>
            </a:xfrm>
            <a:prstGeom prst="roundRect">
              <a:avLst>
                <a:gd name="adj" fmla="val 4056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alpha val="37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  <a:tileRect/>
            </a:gradFill>
            <a:ln w="1270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Tip</a:t>
              </a:r>
              <a:endParaRPr lang="en-US" sz="1600" dirty="0">
                <a:solidFill>
                  <a:schemeClr val="tx2"/>
                </a:solidFill>
              </a:endParaRPr>
            </a:p>
            <a:p>
              <a:pPr marL="0" lvl="1"/>
              <a:endParaRPr lang="en-US" sz="500" dirty="0" smtClean="0">
                <a:solidFill>
                  <a:schemeClr val="bg2"/>
                </a:solidFill>
              </a:endParaRPr>
            </a:p>
            <a:p>
              <a:pPr marL="0" lvl="1"/>
              <a:r>
                <a:rPr lang="en-US" sz="950" dirty="0" smtClean="0">
                  <a:solidFill>
                    <a:schemeClr val="bg2"/>
                  </a:solidFill>
                </a:rPr>
                <a:t>“We don’t know where your gerrit is” Error? </a:t>
              </a:r>
              <a:r>
                <a:rPr lang="en-US" sz="950" dirty="0">
                  <a:solidFill>
                    <a:schemeClr val="bg2"/>
                  </a:solidFill>
                </a:rPr>
                <a:t>git remote add gerrit ssh:</a:t>
              </a:r>
              <a:r>
                <a:rPr lang="en-US" sz="950" dirty="0">
                  <a:solidFill>
                    <a:schemeClr val="accent2"/>
                  </a:solidFill>
                </a:rPr>
                <a:t>//&lt;username&gt;@review.openstack.org:29418/openstack/sandbox.git</a:t>
              </a:r>
            </a:p>
            <a:p>
              <a:endParaRPr lang="en-US" sz="1050" dirty="0" smtClean="0">
                <a:solidFill>
                  <a:schemeClr val="bg2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8865" y="3751584"/>
              <a:ext cx="311844" cy="29618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263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169855" cy="3235325"/>
          </a:xfrm>
        </p:spPr>
        <p:txBody>
          <a:bodyPr/>
          <a:lstStyle/>
          <a:p>
            <a:r>
              <a:rPr lang="en-US" sz="1800" dirty="0" smtClean="0"/>
              <a:t>$ git clone </a:t>
            </a:r>
            <a:r>
              <a:rPr lang="en-US" sz="1800" dirty="0" smtClean="0">
                <a:hlinkClick r:id="rId3"/>
              </a:rPr>
              <a:t>https://git.openstack.org/openstack-dev/sandbox.git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$ cd sandbox/</a:t>
            </a:r>
          </a:p>
          <a:p>
            <a:r>
              <a:rPr lang="en-US" sz="1800" dirty="0" smtClean="0"/>
              <a:t>Setup git review</a:t>
            </a:r>
          </a:p>
          <a:p>
            <a:pPr lvl="1"/>
            <a:r>
              <a:rPr lang="en-US" sz="1800" dirty="0" smtClean="0"/>
              <a:t>Mac/Ubuntu - $ git review –s</a:t>
            </a:r>
          </a:p>
          <a:p>
            <a:pPr lvl="1"/>
            <a:r>
              <a:rPr lang="en-US" sz="1800" dirty="0" smtClean="0"/>
              <a:t>Windows - $ git review	</a:t>
            </a:r>
          </a:p>
          <a:p>
            <a:r>
              <a:rPr lang="en-US" sz="1800" dirty="0" smtClean="0"/>
              <a:t>$ git remote update</a:t>
            </a:r>
          </a:p>
          <a:p>
            <a:r>
              <a:rPr lang="en-US" sz="1800" dirty="0" smtClean="0"/>
              <a:t>$ git checkout </a:t>
            </a:r>
            <a:r>
              <a:rPr lang="en-US" sz="1800" dirty="0" smtClean="0"/>
              <a:t>master</a:t>
            </a:r>
            <a:endParaRPr lang="en-US" sz="1800" dirty="0" smtClean="0"/>
          </a:p>
          <a:p>
            <a:r>
              <a:rPr lang="en-US" sz="1800" dirty="0" smtClean="0"/>
              <a:t>$ git pull –-ff-only origin master</a:t>
            </a:r>
          </a:p>
          <a:p>
            <a:r>
              <a:rPr lang="en-US" sz="1800" dirty="0" smtClean="0"/>
              <a:t>$ git checkout –b bug/bugID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Clone openstack SANDBOX repo and create branch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0422" y="1193799"/>
            <a:ext cx="8383527" cy="3650749"/>
          </a:xfrm>
          <a:prstGeom prst="roundRect">
            <a:avLst>
              <a:gd name="adj" fmla="val 2972"/>
            </a:avLst>
          </a:prstGeom>
          <a:noFill/>
          <a:ln w="38100" cmpd="sng">
            <a:solidFill>
              <a:srgbClr val="2C95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51707" y="3518278"/>
            <a:ext cx="1883520" cy="1238689"/>
          </a:xfrm>
          <a:prstGeom prst="roundRect">
            <a:avLst>
              <a:gd name="adj" fmla="val 4056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37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0"/>
            <a:tileRect/>
          </a:gradFill>
          <a:ln w="127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Tip</a:t>
            </a:r>
            <a:endParaRPr lang="en-US" dirty="0">
              <a:solidFill>
                <a:schemeClr val="tx2"/>
              </a:solidFill>
            </a:endParaRPr>
          </a:p>
          <a:p>
            <a:endParaRPr lang="en-US" sz="1050" dirty="0" smtClean="0">
              <a:solidFill>
                <a:schemeClr val="bg2"/>
              </a:solidFill>
            </a:endParaRPr>
          </a:p>
          <a:p>
            <a:r>
              <a:rPr lang="en-US" sz="1050" dirty="0" smtClean="0">
                <a:solidFill>
                  <a:schemeClr val="bg2"/>
                </a:solidFill>
              </a:rPr>
              <a:t>Commit Message </a:t>
            </a:r>
            <a:r>
              <a:rPr lang="en-US" sz="1050" dirty="0">
                <a:solidFill>
                  <a:schemeClr val="bg2"/>
                </a:solidFill>
              </a:rPr>
              <a:t>Best Practices - </a:t>
            </a:r>
            <a:r>
              <a:rPr lang="en-US" sz="1050" dirty="0">
                <a:solidFill>
                  <a:schemeClr val="bg2"/>
                </a:solidFill>
                <a:hlinkClick r:id="rId4"/>
              </a:rPr>
              <a:t>https://wiki.openstack.org/wiki/</a:t>
            </a:r>
            <a:r>
              <a:rPr lang="en-US" sz="1050" dirty="0" smtClean="0">
                <a:solidFill>
                  <a:schemeClr val="bg2"/>
                </a:solidFill>
                <a:hlinkClick r:id="rId4"/>
              </a:rPr>
              <a:t>GitCommitMessages</a:t>
            </a:r>
            <a:r>
              <a:rPr lang="en-US" sz="1050" dirty="0" smtClean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229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04813" y="1079499"/>
            <a:ext cx="8458200" cy="3235325"/>
          </a:xfrm>
        </p:spPr>
        <p:txBody>
          <a:bodyPr/>
          <a:lstStyle/>
          <a:p>
            <a:r>
              <a:rPr lang="en-US" sz="1800" dirty="0" smtClean="0"/>
              <a:t>$ cat &gt; mytestfile &lt;&lt; EOF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Add text unique to your file </a:t>
            </a:r>
          </a:p>
          <a:p>
            <a:r>
              <a:rPr lang="en-US" sz="1800" dirty="0" smtClean="0"/>
              <a:t>$ git status</a:t>
            </a:r>
          </a:p>
          <a:p>
            <a:r>
              <a:rPr lang="en-US" sz="1800" dirty="0" smtClean="0"/>
              <a:t>$ git add mytestfile</a:t>
            </a:r>
          </a:p>
          <a:p>
            <a:r>
              <a:rPr lang="en-US" sz="1800" dirty="0" smtClean="0"/>
              <a:t>$ git status</a:t>
            </a:r>
          </a:p>
          <a:p>
            <a:r>
              <a:rPr lang="en-US" sz="1800" dirty="0" smtClean="0"/>
              <a:t>$ git commit –a</a:t>
            </a:r>
          </a:p>
          <a:p>
            <a:r>
              <a:rPr lang="en-US" sz="1800" dirty="0" smtClean="0"/>
              <a:t>$ git commit –-amend</a:t>
            </a:r>
          </a:p>
          <a:p>
            <a:r>
              <a:rPr lang="en-US" sz="1800" dirty="0" smtClean="0"/>
              <a:t>$ git show</a:t>
            </a:r>
          </a:p>
          <a:p>
            <a:r>
              <a:rPr lang="en-US" sz="1800" dirty="0" smtClean="0"/>
              <a:t>$ git review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Create, Commit, and verify patch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0422" y="863600"/>
            <a:ext cx="8383527" cy="4102099"/>
          </a:xfrm>
          <a:prstGeom prst="roundRect">
            <a:avLst>
              <a:gd name="adj" fmla="val 2972"/>
            </a:avLst>
          </a:prstGeom>
          <a:noFill/>
          <a:ln w="38100" cmpd="sng">
            <a:solidFill>
              <a:srgbClr val="2C95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05572" y="3611843"/>
            <a:ext cx="1883520" cy="1238689"/>
            <a:chOff x="6643672" y="2837143"/>
            <a:chExt cx="1883520" cy="1238689"/>
          </a:xfrm>
        </p:grpSpPr>
        <p:sp>
          <p:nvSpPr>
            <p:cNvPr id="9" name="Rounded Rectangle 8"/>
            <p:cNvSpPr/>
            <p:nvPr/>
          </p:nvSpPr>
          <p:spPr>
            <a:xfrm>
              <a:off x="6643672" y="2837143"/>
              <a:ext cx="1883520" cy="1238689"/>
            </a:xfrm>
            <a:prstGeom prst="roundRect">
              <a:avLst>
                <a:gd name="adj" fmla="val 4056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alpha val="37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  <a:tileRect/>
            </a:gradFill>
            <a:ln w="1270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Tip</a:t>
              </a:r>
              <a:endParaRPr lang="en-US" dirty="0">
                <a:solidFill>
                  <a:schemeClr val="tx2"/>
                </a:solidFill>
              </a:endParaRPr>
            </a:p>
            <a:p>
              <a:endParaRPr lang="en-US" sz="1050" dirty="0" smtClean="0">
                <a:solidFill>
                  <a:schemeClr val="bg2"/>
                </a:solidFill>
              </a:endParaRPr>
            </a:p>
            <a:p>
              <a:r>
                <a:rPr lang="en-US" sz="1050" dirty="0" smtClean="0">
                  <a:solidFill>
                    <a:schemeClr val="bg2"/>
                  </a:solidFill>
                </a:rPr>
                <a:t>Commit Message </a:t>
              </a:r>
              <a:r>
                <a:rPr lang="en-US" sz="1050" dirty="0">
                  <a:solidFill>
                    <a:schemeClr val="bg2"/>
                  </a:solidFill>
                </a:rPr>
                <a:t>Best Practices - </a:t>
              </a:r>
              <a:r>
                <a:rPr lang="en-US" sz="1050" dirty="0">
                  <a:solidFill>
                    <a:schemeClr val="bg2"/>
                  </a:solidFill>
                  <a:hlinkClick r:id="rId2"/>
                </a:rPr>
                <a:t>https://wiki.openstack.org/wiki/</a:t>
              </a:r>
              <a:r>
                <a:rPr lang="en-US" sz="1050" dirty="0" smtClean="0">
                  <a:solidFill>
                    <a:schemeClr val="bg2"/>
                  </a:solidFill>
                  <a:hlinkClick r:id="rId2"/>
                </a:rPr>
                <a:t>GitCommitMessages</a:t>
              </a:r>
              <a:r>
                <a:rPr lang="en-US" sz="1050" dirty="0" smtClean="0">
                  <a:solidFill>
                    <a:schemeClr val="bg2"/>
                  </a:solidFill>
                </a:rPr>
                <a:t> 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8131" y="2880726"/>
              <a:ext cx="311844" cy="29618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06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Gerrit - </a:t>
            </a:r>
            <a:r>
              <a:rPr lang="en-US" dirty="0">
                <a:hlinkClick r:id="rId2"/>
              </a:rPr>
              <a:t>https://review.openstack/org</a:t>
            </a:r>
            <a:r>
              <a:rPr lang="en-US" dirty="0" smtClean="0">
                <a:hlinkClick r:id="rId2"/>
              </a:rPr>
              <a:t>/#/c/&lt;ID&gt;</a:t>
            </a:r>
            <a:endParaRPr lang="en-US" dirty="0" smtClean="0"/>
          </a:p>
          <a:p>
            <a:r>
              <a:rPr lang="en-US" dirty="0" smtClean="0"/>
              <a:t>Gate Checking - </a:t>
            </a:r>
            <a:r>
              <a:rPr lang="en-US" dirty="0" smtClean="0">
                <a:hlinkClick r:id="rId3"/>
              </a:rPr>
              <a:t>http://status.openstack.org/zuul/</a:t>
            </a:r>
            <a:r>
              <a:rPr lang="en-US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Gerrit and </a:t>
            </a:r>
            <a:r>
              <a:rPr lang="en-US" dirty="0" err="1" smtClean="0"/>
              <a:t>jenkins</a:t>
            </a:r>
            <a:r>
              <a:rPr lang="en-US" dirty="0" smtClean="0"/>
              <a:t> workflow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5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Gerrit review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90" y="866293"/>
            <a:ext cx="5993490" cy="4161739"/>
          </a:xfrm>
          <a:prstGeom prst="rect">
            <a:avLst/>
          </a:prstGeom>
          <a:effectLst>
            <a:glow rad="101600">
              <a:schemeClr val="tx2">
                <a:alpha val="75000"/>
              </a:schemeClr>
            </a:glow>
          </a:effectLst>
        </p:spPr>
      </p:pic>
      <p:pic>
        <p:nvPicPr>
          <p:cNvPr id="6" name="Picture 5" descr="Converged_Infra_b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0" y="2718706"/>
            <a:ext cx="1185265" cy="545063"/>
          </a:xfrm>
          <a:prstGeom prst="rect">
            <a:avLst/>
          </a:prstGeom>
        </p:spPr>
      </p:pic>
      <p:pic>
        <p:nvPicPr>
          <p:cNvPr id="7" name="Picture 6" descr="converged_apps_b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30" y="2571749"/>
            <a:ext cx="773803" cy="7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9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Zuul</a:t>
            </a:r>
            <a:r>
              <a:rPr lang="en-US" dirty="0" smtClean="0"/>
              <a:t> </a:t>
            </a:r>
            <a:r>
              <a:rPr lang="en-US" dirty="0" err="1" smtClean="0"/>
              <a:t>StatuS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70" y="755922"/>
            <a:ext cx="5843398" cy="4272111"/>
          </a:xfrm>
          <a:prstGeom prst="rect">
            <a:avLst/>
          </a:prstGeom>
          <a:effectLst>
            <a:glow rad="101600">
              <a:schemeClr val="tx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280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Edit File</a:t>
            </a:r>
          </a:p>
          <a:p>
            <a:r>
              <a:rPr lang="en-US" dirty="0" smtClean="0"/>
              <a:t>$ git add filename</a:t>
            </a:r>
          </a:p>
          <a:p>
            <a:r>
              <a:rPr lang="en-US" dirty="0" smtClean="0"/>
              <a:t>$ git commit –a --amend</a:t>
            </a:r>
          </a:p>
          <a:p>
            <a:r>
              <a:rPr lang="en-US" dirty="0" smtClean="0"/>
              <a:t>$ git review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exercise – Edit Patch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30422" y="1174117"/>
            <a:ext cx="8383527" cy="2995148"/>
          </a:xfrm>
          <a:prstGeom prst="roundRect">
            <a:avLst>
              <a:gd name="adj" fmla="val 2972"/>
            </a:avLst>
          </a:prstGeom>
          <a:noFill/>
          <a:ln w="38100" cmpd="sng">
            <a:solidFill>
              <a:srgbClr val="2C95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5659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dot map lt gray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985" b="15985"/>
          <a:stretch>
            <a:fillRect/>
          </a:stretch>
        </p:blipFill>
        <p:spPr>
          <a:xfrm>
            <a:off x="81280" y="894080"/>
            <a:ext cx="8908733" cy="409213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9413" y="1013159"/>
            <a:ext cx="8458200" cy="3235325"/>
          </a:xfrm>
        </p:spPr>
        <p:txBody>
          <a:bodyPr/>
          <a:lstStyle/>
          <a:p>
            <a:r>
              <a:rPr lang="en-US" dirty="0" smtClean="0"/>
              <a:t>Learn the OpenStack Contribution Process</a:t>
            </a:r>
          </a:p>
          <a:p>
            <a:r>
              <a:rPr lang="en-US" dirty="0" smtClean="0"/>
              <a:t>Gain Working </a:t>
            </a:r>
            <a:r>
              <a:rPr lang="en-US" dirty="0"/>
              <a:t>Knowledge of Git and Gerrit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Lunch and learn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8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pull origin master </a:t>
            </a:r>
          </a:p>
          <a:p>
            <a:pPr lvl="1"/>
            <a:r>
              <a:rPr lang="en-US" dirty="0" smtClean="0"/>
              <a:t>(updates your local version of the master branch)</a:t>
            </a:r>
            <a:endParaRPr lang="en-US" dirty="0" smtClean="0"/>
          </a:p>
          <a:p>
            <a:r>
              <a:rPr lang="en-US" dirty="0" smtClean="0"/>
              <a:t>$ git checkout &lt;</a:t>
            </a:r>
            <a:r>
              <a:rPr lang="en-US" dirty="0" err="1" smtClean="0"/>
              <a:t>your_branch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$ git rebase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/>
              <a:t>master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smtClean="0"/>
              <a:t>git rebase --continue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exercise – Create Patch dependency and rebase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0423" y="1174117"/>
            <a:ext cx="8227778" cy="2635884"/>
          </a:xfrm>
          <a:prstGeom prst="roundRect">
            <a:avLst>
              <a:gd name="adj" fmla="val 2972"/>
            </a:avLst>
          </a:prstGeom>
          <a:noFill/>
          <a:ln w="38100" cmpd="sng">
            <a:solidFill>
              <a:srgbClr val="2C95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455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6842" y="1217644"/>
            <a:ext cx="8458200" cy="323532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Abandon commit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5" y="1259333"/>
            <a:ext cx="7697755" cy="223048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0422" y="1174117"/>
            <a:ext cx="8383527" cy="2995148"/>
          </a:xfrm>
          <a:prstGeom prst="roundRect">
            <a:avLst>
              <a:gd name="adj" fmla="val 2972"/>
            </a:avLst>
          </a:prstGeom>
          <a:noFill/>
          <a:ln w="38100" cmpd="sng">
            <a:solidFill>
              <a:srgbClr val="2C95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56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Ask </a:t>
            </a:r>
            <a:r>
              <a:rPr lang="en-US" dirty="0"/>
              <a:t>OpenStack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ask.openstack.org</a:t>
            </a:r>
            <a:endParaRPr lang="en-US" dirty="0" smtClean="0"/>
          </a:p>
          <a:p>
            <a:r>
              <a:rPr lang="en-US" dirty="0" smtClean="0"/>
              <a:t>IRC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://wiki.openstack.org/wiki/</a:t>
            </a:r>
            <a:r>
              <a:rPr lang="en-US" dirty="0" smtClean="0">
                <a:hlinkClick r:id="rId3"/>
              </a:rPr>
              <a:t>IRC /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://docs.openstack.org/upstream-training/</a:t>
            </a:r>
            <a:r>
              <a:rPr lang="en-US" dirty="0" smtClean="0">
                <a:hlinkClick r:id="rId4"/>
              </a:rPr>
              <a:t>irc.html</a:t>
            </a:r>
            <a:r>
              <a:rPr lang="en-US" dirty="0" smtClean="0"/>
              <a:t> </a:t>
            </a:r>
          </a:p>
          <a:p>
            <a:r>
              <a:rPr lang="en-US" dirty="0"/>
              <a:t>Mail Lists - </a:t>
            </a:r>
            <a:r>
              <a:rPr lang="en-US" dirty="0">
                <a:hlinkClick r:id="rId5"/>
              </a:rPr>
              <a:t>https://wiki.openstack.org/wiki/</a:t>
            </a:r>
            <a:r>
              <a:rPr lang="en-US" dirty="0" smtClean="0">
                <a:hlinkClick r:id="rId5"/>
              </a:rPr>
              <a:t>Mailing_Lists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to find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0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 smtClean="0"/>
              <a:t>Contributors </a:t>
            </a:r>
            <a:r>
              <a:rPr lang="en-US" sz="1800" dirty="0"/>
              <a:t>Guide - </a:t>
            </a:r>
            <a:r>
              <a:rPr lang="en-US" sz="1800" u="sng" dirty="0">
                <a:hlinkClick r:id="rId2"/>
              </a:rPr>
              <a:t>http://docs.openstack.org/contributor-guide/</a:t>
            </a:r>
          </a:p>
          <a:p>
            <a:r>
              <a:rPr lang="en-US" sz="1800" dirty="0"/>
              <a:t>First Time Contributors </a:t>
            </a:r>
            <a:r>
              <a:rPr lang="en-US" sz="1800" dirty="0" err="1"/>
              <a:t>QuickStart</a:t>
            </a:r>
            <a:r>
              <a:rPr lang="en-US" sz="1800" dirty="0"/>
              <a:t> Guide - </a:t>
            </a:r>
            <a:r>
              <a:rPr lang="en-US" sz="1800" u="sng" dirty="0">
                <a:hlinkClick r:id="rId3"/>
              </a:rPr>
              <a:t>http://docs.openstack.org/contributor-guide/first-timers-quickstart.html</a:t>
            </a:r>
          </a:p>
          <a:p>
            <a:r>
              <a:rPr lang="en-US" sz="1800" dirty="0"/>
              <a:t>Documentation Bugs - </a:t>
            </a:r>
            <a:r>
              <a:rPr lang="en-US" sz="1800" u="sng" dirty="0">
                <a:hlinkClick r:id="rId4"/>
              </a:rPr>
              <a:t>http://docs.openstack.org/contributor-guide/doc-bugs.html</a:t>
            </a:r>
          </a:p>
          <a:p>
            <a:r>
              <a:rPr lang="en-US" sz="1800" dirty="0"/>
              <a:t>Learn The Gerrit Workflow in the Sandbox - </a:t>
            </a:r>
            <a:r>
              <a:rPr lang="en-US" sz="1800" u="sng" dirty="0">
                <a:hlinkClick r:id="rId5"/>
              </a:rPr>
              <a:t>http://docs.openstack.org/infra/manual/</a:t>
            </a:r>
            <a:r>
              <a:rPr lang="en-US" sz="1800" u="sng" dirty="0" smtClean="0">
                <a:hlinkClick r:id="rId5"/>
              </a:rPr>
              <a:t>sandbox.html</a:t>
            </a:r>
            <a:endParaRPr lang="en-US" sz="1800" u="sng" dirty="0">
              <a:hlinkClick r:id="rId5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Reference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7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 smtClean="0"/>
              <a:t>Commit </a:t>
            </a:r>
            <a:r>
              <a:rPr lang="en-US" sz="1800" dirty="0"/>
              <a:t>Messages - </a:t>
            </a:r>
            <a:r>
              <a:rPr lang="en-US" sz="1800" u="sng" dirty="0">
                <a:hlinkClick r:id="rId2"/>
              </a:rPr>
              <a:t>https://wiki.openstack.org/wiki/</a:t>
            </a:r>
            <a:r>
              <a:rPr lang="en-US" sz="1800" u="sng" dirty="0" smtClean="0">
                <a:hlinkClick r:id="rId2"/>
              </a:rPr>
              <a:t>GitCommitMessages</a:t>
            </a:r>
            <a:endParaRPr lang="en-US" sz="1800" u="sng" dirty="0" smtClean="0"/>
          </a:p>
          <a:p>
            <a:r>
              <a:rPr lang="en-US" sz="1800" dirty="0"/>
              <a:t>Testing - </a:t>
            </a:r>
            <a:r>
              <a:rPr lang="en-US" sz="1800" u="sng" dirty="0">
                <a:hlinkClick r:id="rId3"/>
              </a:rPr>
              <a:t>https://wiki.openstack.org/wiki/</a:t>
            </a:r>
            <a:r>
              <a:rPr lang="en-US" sz="1800" u="sng" dirty="0" smtClean="0">
                <a:hlinkClick r:id="rId3"/>
              </a:rPr>
              <a:t>Testing</a:t>
            </a:r>
            <a:endParaRPr lang="en-US" sz="1800" u="sng" dirty="0"/>
          </a:p>
          <a:p>
            <a:r>
              <a:rPr lang="en-US" sz="1800" u="sng" dirty="0" smtClean="0"/>
              <a:t>Setup and </a:t>
            </a:r>
            <a:r>
              <a:rPr lang="en-US" sz="1800" u="sng" dirty="0"/>
              <a:t>Learn Git </a:t>
            </a:r>
            <a:r>
              <a:rPr lang="en-US" sz="1800" u="sng" dirty="0">
                <a:hlinkClick r:id="rId4"/>
              </a:rPr>
              <a:t>http://docs.openstack.org/upstream-training/</a:t>
            </a:r>
            <a:r>
              <a:rPr lang="en-US" sz="1800" u="sng" dirty="0" smtClean="0">
                <a:hlinkClick r:id="rId4"/>
              </a:rPr>
              <a:t>git.html</a:t>
            </a:r>
            <a:r>
              <a:rPr lang="en-US" sz="1800" u="sng" dirty="0" smtClean="0"/>
              <a:t> 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Reference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1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MC_logo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1549400"/>
            <a:ext cx="2290164" cy="1524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47087" cy="1661994"/>
          </a:xfrm>
        </p:spPr>
        <p:txBody>
          <a:bodyPr numCol="2" spcCol="457200">
            <a:spAutoFit/>
          </a:bodyPr>
          <a:lstStyle/>
          <a:p>
            <a:pPr marL="0" indent="0" algn="ctr">
              <a:buNone/>
            </a:pPr>
            <a:r>
              <a:rPr lang="en-US" sz="3200" dirty="0" smtClean="0"/>
              <a:t>Amy Marrich</a:t>
            </a:r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Tamara Johnston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Presenters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rackspace_logo-CL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816101"/>
            <a:ext cx="418228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pesm_pri_grn_pos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970213"/>
            <a:ext cx="1600200" cy="621411"/>
          </a:xfrm>
          <a:prstGeom prst="rect">
            <a:avLst/>
          </a:prstGeom>
        </p:spPr>
      </p:pic>
      <p:pic>
        <p:nvPicPr>
          <p:cNvPr id="6" name="Picture 5" descr="EMC_logo3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35" y="2717801"/>
            <a:ext cx="1374306" cy="914538"/>
          </a:xfrm>
          <a:prstGeom prst="rect">
            <a:avLst/>
          </a:prstGeom>
        </p:spPr>
      </p:pic>
      <p:pic>
        <p:nvPicPr>
          <p:cNvPr id="7" name="Picture 6" descr="EMC_logo3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1369014"/>
            <a:ext cx="1358900" cy="904285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omcastLog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4343400"/>
            <a:ext cx="1440501" cy="508000"/>
          </a:xfrm>
          <a:prstGeom prst="rect">
            <a:avLst/>
          </a:prstGeom>
        </p:spPr>
      </p:pic>
      <p:pic>
        <p:nvPicPr>
          <p:cNvPr id="9" name="Picture 8" descr="ComcastLog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37" y="1562100"/>
            <a:ext cx="1440501" cy="508000"/>
          </a:xfrm>
          <a:prstGeom prst="rect">
            <a:avLst/>
          </a:prstGeom>
        </p:spPr>
      </p:pic>
      <p:pic>
        <p:nvPicPr>
          <p:cNvPr id="11" name="Picture 10" descr="intel_rgb_3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590942"/>
            <a:ext cx="685800" cy="452171"/>
          </a:xfrm>
          <a:prstGeom prst="rect">
            <a:avLst/>
          </a:prstGeom>
        </p:spPr>
      </p:pic>
      <p:pic>
        <p:nvPicPr>
          <p:cNvPr id="12" name="Picture 11" descr="intel_rgb_3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966869"/>
            <a:ext cx="698500" cy="460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Room Support </a:t>
            </a:r>
            <a:r>
              <a:rPr lang="en-US" dirty="0" err="1" smtClean="0"/>
              <a:t>VOlunteers</a:t>
            </a:r>
            <a:endParaRPr lang="en-US" dirty="0"/>
          </a:p>
        </p:txBody>
      </p:sp>
      <p:pic>
        <p:nvPicPr>
          <p:cNvPr id="16" name="Picture 15" descr="hpesm_pri_grn_pos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4303713"/>
            <a:ext cx="1600200" cy="62141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numCol="3" spcCol="228600"/>
          <a:lstStyle/>
          <a:p>
            <a:pPr marL="0" indent="0" algn="ctr">
              <a:buNone/>
            </a:pPr>
            <a:r>
              <a:rPr lang="en-US" sz="2000" dirty="0" smtClean="0"/>
              <a:t>Darius </a:t>
            </a:r>
            <a:r>
              <a:rPr lang="en-US" sz="2000" dirty="0" err="1" smtClean="0"/>
              <a:t>Smigiel</a:t>
            </a:r>
            <a:endParaRPr lang="en-US" sz="2000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Elizabeth K. Joseph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Holly </a:t>
            </a:r>
            <a:r>
              <a:rPr lang="en-US" sz="2000" dirty="0" err="1" smtClean="0"/>
              <a:t>Bazemore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Jeff Olsen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     Leong Sun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err="1" smtClean="0"/>
              <a:t>Khai</a:t>
            </a:r>
            <a:r>
              <a:rPr lang="en-US" sz="2000" dirty="0" smtClean="0"/>
              <a:t> Do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dirty="0" err="1" smtClean="0"/>
              <a:t>Shilla</a:t>
            </a:r>
            <a:r>
              <a:rPr lang="en-US" sz="2000" dirty="0" smtClean="0"/>
              <a:t> </a:t>
            </a:r>
            <a:r>
              <a:rPr lang="en-US" sz="2000" dirty="0" err="1" smtClean="0"/>
              <a:t>Saebi</a:t>
            </a:r>
            <a:endParaRPr lang="en-US" sz="2000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Xing Yang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79411" y="1091489"/>
            <a:ext cx="4537391" cy="3235325"/>
          </a:xfrm>
        </p:spPr>
        <p:txBody>
          <a:bodyPr/>
          <a:lstStyle/>
          <a:p>
            <a:r>
              <a:rPr lang="en-US" dirty="0" smtClean="0"/>
              <a:t>Objectives</a:t>
            </a:r>
          </a:p>
          <a:p>
            <a:pPr lvl="1"/>
            <a:r>
              <a:rPr lang="en-US" dirty="0" smtClean="0"/>
              <a:t>Increase Diversity of the Community</a:t>
            </a:r>
          </a:p>
          <a:p>
            <a:pPr lvl="1"/>
            <a:r>
              <a:rPr lang="en-US" dirty="0" smtClean="0"/>
              <a:t>Develop Leadership Skills</a:t>
            </a:r>
          </a:p>
          <a:p>
            <a:r>
              <a:rPr lang="en-US" dirty="0" smtClean="0"/>
              <a:t>Community Stats (Women)</a:t>
            </a:r>
          </a:p>
          <a:p>
            <a:pPr lvl="1"/>
            <a:r>
              <a:rPr lang="en-US" dirty="0" smtClean="0"/>
              <a:t>9% Community Members</a:t>
            </a:r>
          </a:p>
          <a:p>
            <a:pPr lvl="1"/>
            <a:r>
              <a:rPr lang="en-US" dirty="0" smtClean="0"/>
              <a:t>11% (24% ATCs) Tokyo Summit Attendees</a:t>
            </a:r>
          </a:p>
          <a:p>
            <a:r>
              <a:rPr lang="en-US" dirty="0" smtClean="0"/>
              <a:t>Austin WOO Sessions -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</a:t>
            </a:r>
            <a:r>
              <a:rPr lang="en-US" dirty="0" smtClean="0">
                <a:hlinkClick r:id="rId2"/>
              </a:rPr>
              <a:t>1UZaUo6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WOMEN OF OPENSTACK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61" y="1752370"/>
            <a:ext cx="3758777" cy="1702726"/>
          </a:xfrm>
          <a:prstGeom prst="rect">
            <a:avLst/>
          </a:prstGeom>
          <a:ln>
            <a:noFill/>
          </a:ln>
          <a:effectLst>
            <a:glow rad="101600">
              <a:schemeClr val="tx2">
                <a:alpha val="44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364957" y="4887158"/>
            <a:ext cx="19639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smtClean="0">
                <a:solidFill>
                  <a:schemeClr val="bg2"/>
                </a:solidFill>
              </a:rPr>
              <a:t>Image courtesy of the OpenStack Foundation</a:t>
            </a:r>
          </a:p>
        </p:txBody>
      </p:sp>
    </p:spTree>
    <p:extLst>
      <p:ext uri="{BB962C8B-B14F-4D97-AF65-F5344CB8AC3E}">
        <p14:creationId xmlns:p14="http://schemas.microsoft.com/office/powerpoint/2010/main" val="2732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9413" y="1013159"/>
            <a:ext cx="8458200" cy="3235325"/>
          </a:xfrm>
        </p:spPr>
        <p:txBody>
          <a:bodyPr/>
          <a:lstStyle/>
          <a:p>
            <a:r>
              <a:rPr lang="en-US" dirty="0" smtClean="0"/>
              <a:t>Why Contribute to The OpenStack Code Base</a:t>
            </a:r>
          </a:p>
          <a:p>
            <a:r>
              <a:rPr lang="en-US" dirty="0" smtClean="0"/>
              <a:t>Pre-Requirements Review</a:t>
            </a:r>
          </a:p>
          <a:p>
            <a:r>
              <a:rPr lang="en-US" dirty="0" smtClean="0"/>
              <a:t>OpenStack Contribution Process</a:t>
            </a:r>
          </a:p>
          <a:p>
            <a:r>
              <a:rPr lang="en-US" dirty="0" smtClean="0"/>
              <a:t>Create, Triage, and Assign Documentation Bug</a:t>
            </a:r>
          </a:p>
          <a:p>
            <a:r>
              <a:rPr lang="en-US" dirty="0" smtClean="0"/>
              <a:t>Create, Commit, and Verify Patch</a:t>
            </a:r>
          </a:p>
          <a:p>
            <a:r>
              <a:rPr lang="en-US" dirty="0" smtClean="0"/>
              <a:t>Reference Materials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4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contribute to the openstack code base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9412" y="1295399"/>
            <a:ext cx="4211747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7170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717074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600" kern="1200">
                <a:solidFill>
                  <a:srgbClr val="717074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200" kern="1200">
                <a:solidFill>
                  <a:srgbClr val="717074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7170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Help Drive the Future of an OSS </a:t>
            </a:r>
            <a:r>
              <a:rPr lang="en-US" dirty="0" smtClean="0"/>
              <a:t>Project and Community</a:t>
            </a:r>
            <a:endParaRPr lang="en-US" dirty="0" smtClean="0"/>
          </a:p>
          <a:p>
            <a:r>
              <a:rPr lang="en-US" dirty="0" smtClean="0"/>
              <a:t>Vote During TC and PTL Elections</a:t>
            </a:r>
          </a:p>
          <a:p>
            <a:r>
              <a:rPr lang="en-US" dirty="0" smtClean="0"/>
              <a:t>Free Pass to OpenStack Summit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4988756" y="1110427"/>
            <a:ext cx="3423443" cy="3382908"/>
            <a:chOff x="4718106" y="1103487"/>
            <a:chExt cx="3423443" cy="3382908"/>
          </a:xfrm>
        </p:grpSpPr>
        <p:sp>
          <p:nvSpPr>
            <p:cNvPr id="9" name="Donut 8"/>
            <p:cNvSpPr/>
            <p:nvPr/>
          </p:nvSpPr>
          <p:spPr>
            <a:xfrm>
              <a:off x="4963833" y="1342856"/>
              <a:ext cx="2997379" cy="2997379"/>
            </a:xfrm>
            <a:prstGeom prst="donut">
              <a:avLst>
                <a:gd name="adj" fmla="val 16710"/>
              </a:avLst>
            </a:prstGeom>
            <a:solidFill>
              <a:schemeClr val="bg2"/>
            </a:solidFill>
            <a:ln>
              <a:noFill/>
            </a:ln>
            <a:effectLst>
              <a:reflection blurRad="6350" stA="30000" endPos="16000" dir="5400000" sy="-100000" algn="bl" rotWithShape="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9" tIns="34289" rIns="68579" bIns="34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250356" y="2394763"/>
              <a:ext cx="891193" cy="891193"/>
              <a:chOff x="2894148" y="2162836"/>
              <a:chExt cx="891193" cy="891193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2894148" y="2162836"/>
                <a:ext cx="891193" cy="891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946629" y="2215315"/>
                <a:ext cx="786233" cy="786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017614" y="1103487"/>
              <a:ext cx="891193" cy="891193"/>
              <a:chOff x="4836201" y="934888"/>
              <a:chExt cx="891193" cy="89119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836201" y="934888"/>
                <a:ext cx="891193" cy="891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888681" y="987369"/>
                <a:ext cx="786233" cy="786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637" y="1073022"/>
                <a:ext cx="556747" cy="56152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994754" y="3595202"/>
              <a:ext cx="891193" cy="891193"/>
              <a:chOff x="4176924" y="3157201"/>
              <a:chExt cx="891193" cy="891193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4176924" y="3157201"/>
                <a:ext cx="891193" cy="891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229404" y="3209681"/>
                <a:ext cx="786233" cy="786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6062" y="3447265"/>
                <a:ext cx="670961" cy="344600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4718106" y="2368452"/>
              <a:ext cx="891193" cy="891193"/>
              <a:chOff x="1059443" y="2573359"/>
              <a:chExt cx="891193" cy="89119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059443" y="2573359"/>
                <a:ext cx="891193" cy="891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111923" y="2625840"/>
                <a:ext cx="786233" cy="7862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422" y="2835588"/>
                <a:ext cx="577234" cy="41162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7833039" y="2903200"/>
              <a:ext cx="125286" cy="182840"/>
              <a:chOff x="2020469" y="4390513"/>
              <a:chExt cx="334793" cy="53899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0709" y="4420647"/>
                <a:ext cx="198268" cy="26276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0469" y="4631813"/>
                <a:ext cx="198268" cy="262765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2544" y="4666738"/>
                <a:ext cx="198268" cy="262765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6994" y="4542913"/>
                <a:ext cx="198268" cy="26276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5244" y="4412738"/>
                <a:ext cx="198268" cy="262765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2219" y="4410074"/>
                <a:ext cx="129736" cy="78103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3344" y="4399974"/>
                <a:ext cx="145611" cy="192979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769" y="4415913"/>
                <a:ext cx="198268" cy="26276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1269" y="4406388"/>
                <a:ext cx="198268" cy="262765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4919" y="4400038"/>
                <a:ext cx="198268" cy="262765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969" y="4390513"/>
                <a:ext cx="198268" cy="262765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6669" y="4393688"/>
                <a:ext cx="198268" cy="262765"/>
              </a:xfrm>
              <a:prstGeom prst="rect">
                <a:avLst/>
              </a:prstGeom>
            </p:spPr>
          </p:pic>
        </p:grpSp>
        <p:pic>
          <p:nvPicPr>
            <p:cNvPr id="60" name="Picture 59" descr="App_Integration_Orchestration_b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955" y="2080198"/>
              <a:ext cx="1334297" cy="1499210"/>
            </a:xfrm>
            <a:prstGeom prst="rect">
              <a:avLst/>
            </a:prstGeom>
          </p:spPr>
        </p:pic>
      </p:grpSp>
      <p:pic>
        <p:nvPicPr>
          <p:cNvPr id="2" name="Picture 1" descr="developer2 wht[1]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779" y="2558583"/>
            <a:ext cx="588511" cy="5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dirty="0" smtClean="0"/>
              <a:t>Joined OpenStack Community as Foundation Member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dirty="0" smtClean="0"/>
              <a:t>Signed ICLA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dirty="0" smtClean="0"/>
              <a:t>Created Launchpad Account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dirty="0" smtClean="0"/>
              <a:t>Created Gerrit Account and Uploaded Public SSH Key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Pre-requirements REVIEW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i="1" dirty="0" smtClean="0"/>
              <a:t>Please advise a room support member if you’ve not completed pre-requirements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0515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900151"/>
            <a:ext cx="9144000" cy="424334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rgbClr val="FFFFFF"/>
              </a:gs>
              <a:gs pos="39000">
                <a:schemeClr val="tx2">
                  <a:lumMod val="60000"/>
                  <a:lumOff val="40000"/>
                  <a:alpha val="10000"/>
                </a:schemeClr>
              </a:gs>
              <a:gs pos="64000">
                <a:schemeClr val="tx2">
                  <a:lumMod val="40000"/>
                  <a:lumOff val="60000"/>
                  <a:alpha val="4000"/>
                </a:schemeClr>
              </a:gs>
              <a:gs pos="82000">
                <a:schemeClr val="tx2">
                  <a:lumMod val="20000"/>
                  <a:lumOff val="80000"/>
                  <a:alpha val="2100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Openstack contribution process</a:t>
            </a:r>
            <a:endParaRPr lang="en-US" dirty="0"/>
          </a:p>
        </p:txBody>
      </p:sp>
      <p:pic>
        <p:nvPicPr>
          <p:cNvPr id="8" name="Picture 7" descr="workflow-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088960"/>
            <a:ext cx="5555231" cy="3114740"/>
          </a:xfrm>
          <a:prstGeom prst="rect">
            <a:avLst/>
          </a:prstGeom>
          <a:effectLst>
            <a:glow rad="101600">
              <a:schemeClr val="tx2">
                <a:alpha val="75000"/>
              </a:schemeClr>
            </a:glow>
          </a:effectLst>
        </p:spPr>
      </p:pic>
      <p:sp>
        <p:nvSpPr>
          <p:cNvPr id="9" name="TextBox 8"/>
          <p:cNvSpPr txBox="1"/>
          <p:nvPr/>
        </p:nvSpPr>
        <p:spPr>
          <a:xfrm>
            <a:off x="364957" y="4773110"/>
            <a:ext cx="20040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smtClean="0">
                <a:solidFill>
                  <a:schemeClr val="bg2"/>
                </a:solidFill>
              </a:rPr>
              <a:t>Images courtesy of the OpenStack Foundation</a:t>
            </a:r>
          </a:p>
        </p:txBody>
      </p:sp>
    </p:spTree>
    <p:extLst>
      <p:ext uri="{BB962C8B-B14F-4D97-AF65-F5344CB8AC3E}">
        <p14:creationId xmlns:p14="http://schemas.microsoft.com/office/powerpoint/2010/main" val="14514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6 EMC Template2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0">
          <a:defRPr sz="1600" dirty="0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016 internal white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016 internal black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EMC Template2.potx</Template>
  <TotalTime>22973</TotalTime>
  <Words>735</Words>
  <Application>Microsoft Macintosh PowerPoint</Application>
  <PresentationFormat>On-screen Show (16:9)</PresentationFormat>
  <Paragraphs>155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2016 EMC Template2</vt:lpstr>
      <vt:lpstr>2016 internal white</vt:lpstr>
      <vt:lpstr>2016 internal black</vt:lpstr>
      <vt:lpstr>Git and gerrit lunch and learn, Organized by the Women of openstack</vt:lpstr>
      <vt:lpstr>Lunch and learn objectives</vt:lpstr>
      <vt:lpstr>Presenters</vt:lpstr>
      <vt:lpstr>Room Support VOlunteers</vt:lpstr>
      <vt:lpstr>WOMEN OF OPENSTACK</vt:lpstr>
      <vt:lpstr>AGENDA</vt:lpstr>
      <vt:lpstr>Why contribute to the openstack code base</vt:lpstr>
      <vt:lpstr>Pre-requirements REVIEW</vt:lpstr>
      <vt:lpstr>Openstack contribution process</vt:lpstr>
      <vt:lpstr>Openstack contribution process</vt:lpstr>
      <vt:lpstr>Openstack bug system overview</vt:lpstr>
      <vt:lpstr>Create and assign docUMENTATION bug</vt:lpstr>
      <vt:lpstr>Configure git and GIT REVIEW</vt:lpstr>
      <vt:lpstr>Clone openstack SANDBOX repo and create branch</vt:lpstr>
      <vt:lpstr>Create, Commit, and verify patch</vt:lpstr>
      <vt:lpstr>Gerrit and jenkins workflow review</vt:lpstr>
      <vt:lpstr>Gerrit review</vt:lpstr>
      <vt:lpstr>Zuul StatuS</vt:lpstr>
      <vt:lpstr>Additional exercise – Edit Patch</vt:lpstr>
      <vt:lpstr>Additional exercise – Create Patch dependency and rebase</vt:lpstr>
      <vt:lpstr>Abandon commit</vt:lpstr>
      <vt:lpstr>Where to find help</vt:lpstr>
      <vt:lpstr>Reference materials</vt:lpstr>
      <vt:lpstr>Reference materials</vt:lpstr>
      <vt:lpstr>PowerPoint Presentation</vt:lpstr>
    </vt:vector>
  </TitlesOfParts>
  <Manager/>
  <Company>EMC Corporation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EMC Template</dc:title>
  <dc:subject/>
  <dc:creator>EMC</dc:creator>
  <cp:keywords/>
  <dc:description/>
  <cp:lastModifiedBy>Amy Marrich</cp:lastModifiedBy>
  <cp:revision>292</cp:revision>
  <cp:lastPrinted>2015-08-06T17:35:06Z</cp:lastPrinted>
  <dcterms:created xsi:type="dcterms:W3CDTF">2015-01-20T10:09:54Z</dcterms:created>
  <dcterms:modified xsi:type="dcterms:W3CDTF">2016-04-27T15:26:20Z</dcterms:modified>
  <cp:category/>
</cp:coreProperties>
</file>